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3"/>
  </p:notesMasterIdLst>
  <p:sldIdLst>
    <p:sldId id="270" r:id="rId3"/>
    <p:sldId id="258" r:id="rId4"/>
    <p:sldId id="281" r:id="rId5"/>
    <p:sldId id="291" r:id="rId6"/>
    <p:sldId id="282" r:id="rId7"/>
    <p:sldId id="283" r:id="rId8"/>
    <p:sldId id="284" r:id="rId9"/>
    <p:sldId id="285" r:id="rId10"/>
    <p:sldId id="286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BEB"/>
    <a:srgbClr val="B6CEE8"/>
    <a:srgbClr val="1C2BF4"/>
    <a:srgbClr val="C72C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289" autoAdjust="0"/>
    <p:restoredTop sz="69139" autoAdjust="0"/>
  </p:normalViewPr>
  <p:slideViewPr>
    <p:cSldViewPr snapToGrid="0">
      <p:cViewPr varScale="1">
        <p:scale>
          <a:sx n="211" d="100"/>
          <a:sy n="211" d="100"/>
        </p:scale>
        <p:origin x="632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13" d="100"/>
          <a:sy n="113" d="100"/>
        </p:scale>
        <p:origin x="4480" y="17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E812A2-BA0E-4022-8B99-492E73CBDA70}" type="datetimeFigureOut">
              <a:rPr lang="en-US" smtClean="0"/>
              <a:t>7/25/24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6A0117-C677-4066-8C21-0E55B01FD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7725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6A0117-C677-4066-8C21-0E55B01FD1F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78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E766D-E292-F8D9-2719-107DB39AFF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E3698C-F1F2-3D17-23FD-EC7B0468EF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491324-9160-E675-F6A3-E0BD4B457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3C7DF5-044A-406B-8FFF-0DDD724F8DE9}" type="datetime1">
              <a:rPr lang="en-US" smtClean="0"/>
              <a:t>7/25/24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FED257-F2F9-75A6-D908-BF5302F73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28533" y="6356350"/>
            <a:ext cx="43434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July 27, 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826DA8-E261-04B4-DB17-D2E3ED8C14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116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4BFC6-81D9-DC59-1F31-BEEAADAFC3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0E5026-EE30-6A0D-0F9B-3F67BADD91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5426A5-4982-BCC7-D391-7DB0D0AB5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5AE8A4-8F4B-4961-875C-96FC351CC633}" type="datetime1">
              <a:rPr lang="en-US" smtClean="0"/>
              <a:t>7/25/24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BF5396-02B6-673E-34F8-BD8DD819B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03133" y="6356350"/>
            <a:ext cx="4351867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July 27, 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6641E4-435E-9E80-1C98-8EA3B1880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38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314E20-230F-1064-06C8-42D35FEFD7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663B8C-D779-12A7-525C-E8276530C9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27752-16BD-75FF-FFC2-8633E47EA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DFB3-CFB3-4FC0-807C-52111A144021}" type="datetime1">
              <a:rPr lang="en-US" smtClean="0"/>
              <a:t>7/25/24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12225-61D6-71A4-C243-87B0B3E68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11600" y="6356350"/>
            <a:ext cx="43434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July 27, 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C7BBB-AB7A-EB97-602F-22BAE6F0B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741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D8553-59C0-8DD4-0173-5CC4496AC9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1F0E47-FA79-7284-C5C1-2D05FFA7A6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198A80-1DC4-D790-B53F-86EC18965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B4832D-C168-AF9B-44AB-A51335663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B2F28E-79FF-146D-F04B-B0B9C32587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5983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FC6CB-106C-4663-2EF0-8DA74DA79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4555A7-2C52-3685-EF5D-744BA43280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7C2957-AE34-3BD0-F236-968213950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F5C754-620F-8191-53FF-CD99685C4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7CFBF2-013E-4B65-B507-0A3052998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7128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7A689-1545-5567-55C0-69660751B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5D6729-578C-FCFE-19E5-8D474D5D93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1A1C8D-AA2A-1489-2A2C-D2A11AD97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F4DF2C-458E-71FD-0B8D-BFF26DD2A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045A59-20EB-2CE7-D0F9-A558CEA82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8514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2577B-22BF-41D1-D717-D0CB3AD1D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5FBAD-3149-C443-2239-5936C21E4B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E7220B-F9D6-03FB-C58B-564AA3DC37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4674BB-B08C-E95F-5E29-D6D048FA8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8CEE08-4477-7D58-3B28-9258F7E45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05DBE6-FFCA-E16E-7E61-018915A38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48315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EACAC-2BE7-AE51-1583-2F5669CC8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51910D-CEC7-B35E-DBC0-DC917445CF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D2BCD0-6778-DB4F-4586-D5F769799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80A84A-8610-DC9F-C820-3A3BF41B7C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2BCBA7-8369-B846-B550-02C7D5FEF2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3CBBAA-E073-E8C3-77D8-CD7290CD32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F09F81-01A3-AB4F-9CAF-7C3A2FA41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D9FB95-E97F-619B-A2BB-34BA70D53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084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CBD44-BEEB-A9CC-812F-EBB8AF759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D01A0A-8E36-6B82-0EEB-08338BF0F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E697217-540C-68FF-6CFE-8458DAE22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AB9992-B172-9471-1614-38C242EE8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5153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AFE646-2B62-81D0-92FC-8B4932B49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DAAB26-4523-74CA-B5E4-32FBC2CB5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E93A25-208D-5A48-38B1-47CDB34E1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2369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5AC15-CCF1-EB14-9616-662567D51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03361-0725-05FB-49F9-4A21A47D2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2BB94-5DFC-30EF-19E9-CB6126655B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EB68CE-2CBC-9E79-3A0C-9AC0A613C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27A525-AEF4-1C9A-265D-8A353C0D4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1A267-505F-07DE-85F6-A0F157D70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132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A2C49-E5D7-A951-932C-6830298D7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9C07F2-0D4B-9C65-D30F-2B194C27B7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79234-36A6-4D60-DC6D-95E688C88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3FB34-4C4E-4153-AB5A-43828B979C77}" type="datetime1">
              <a:rPr lang="en-US" smtClean="0"/>
              <a:t>7/25/24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73CEE-A801-3B41-25C8-C354EB8A9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03133" y="6356350"/>
            <a:ext cx="4351867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July 27, 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473D97-1FDC-3135-8659-08034C736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1415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C4FF3-7BA6-D26F-CC80-B06DC9F2C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8EA1C2-95A0-1D6F-4317-786FF3C0C8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AAFA05-6B09-E9AC-13B1-067E5534F2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03475F-72FD-A21D-5FEB-5A39F4DD5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3CD0CA-F5E7-7F64-9CBE-C1634BEB1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F1ADC2-F706-CFB0-3559-36D395844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5137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83FE5-2274-9117-B279-BEEBFA638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13D542-4F2C-4BD9-D542-43B536D64C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648D5D-1AF7-D967-4DEA-8B0021B59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5CEC5-59AA-1546-3BDC-F066349C3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FD80D-63BA-601A-B47B-FEC0BF7B0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2275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E884B6-3914-CEF5-DCB9-54CBB00CD1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6721CE-0B60-8A86-6989-0BB8B01D12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F8966-0C0A-289E-FF6C-8F3C14498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A48245-6A66-B227-155C-B9F8C2C53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EF480D-3B52-51A3-68A2-6A8BDED95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598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06274-23C6-641C-4CAE-34A939F7DE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749EBB-4BDE-9D0A-D3ED-C8EF6E5462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E2CD0E-5D78-3B1A-CE3A-27F262583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A86528-A2ED-47D4-B96C-733C6D0735BE}" type="datetime1">
              <a:rPr lang="en-US" smtClean="0"/>
              <a:t>7/25/24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28EE9-5F57-C4EE-D377-CC540AFCB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11600" y="6356350"/>
            <a:ext cx="43434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July 27, 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D6CDE-7A66-1797-33F1-DF541742D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764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FF91A-06C4-D4A8-8C01-A9446E560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C262C-7024-AA88-7170-1372E793CD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9C08A4-7705-7A67-5115-BE325B615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70BDAA-2F77-339F-799B-282A39F1BB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86CCB-0D62-4B3C-A601-C68CF8EC5E10}" type="datetime1">
              <a:rPr lang="en-US" smtClean="0"/>
              <a:t>7/25/24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D0D595-9F58-500F-B6C0-A3CEBD6E5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86199" y="6356350"/>
            <a:ext cx="4419601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July 27, 2024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19FE58-2E50-A222-FC62-3C9871714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502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62F9E-2EED-5E69-C328-1DC1DBB92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93644-4398-304A-E07F-E9A7B2C36E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0B25F0-20C8-1203-4571-4CEE07404C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DC8F7A-668C-7798-FB32-78CABFAD40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33BB2D-5F07-0253-7303-2095505FD6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C146B6-7C7C-0C8A-A68D-6DA4B1394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834C0-B99D-4884-B109-D5E5D9D6E9E1}" type="datetime1">
              <a:rPr lang="en-US" smtClean="0"/>
              <a:t>7/25/24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C12CA4-BB63-1EB8-B185-D0F6A5A49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86200" y="6356350"/>
            <a:ext cx="4394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July 27, 2024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980A1E-8872-D81D-5213-649B9568D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3017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95C22-ADA1-29B9-4229-AF8D3AA8C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EA584B-3227-8CEA-AF2C-7BD809D93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4495E1-E824-4659-A7D0-4EEFC469C102}" type="datetime1">
              <a:rPr lang="en-US" smtClean="0"/>
              <a:t>7/25/24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1B635E-D58A-59DF-0FBD-AF1D0C965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86200" y="6356350"/>
            <a:ext cx="43942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July 27, 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30F8E5-F4C6-52EE-57C6-40F9976D6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02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E27FDE-8D96-1EF5-2B77-6A066061D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45467" y="6356350"/>
            <a:ext cx="4351866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July 27, 2024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BDEBDF-2B29-BA6F-7BF5-40BFEAF53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03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F9C1D4-67F0-DB18-47C2-0F992E997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1072E-0A09-FB4F-66B0-9BC6A3C219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599771-3A72-2B67-7FD7-B17EB71E05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9C132C-3CFD-BFA7-CF9C-A758F28B5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4214E-46DE-4CE4-A77E-2DA69B60A470}" type="datetime1">
              <a:rPr lang="en-US" smtClean="0"/>
              <a:t>7/25/24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B8452C-CD92-CC02-FCFD-871782AC8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94667" y="6356350"/>
            <a:ext cx="4377266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July 27, 2024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D1C44E-93D2-924B-2602-270FA0556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618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AD70F-A8D5-B191-AE62-A25B5E232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814E41-7B0E-F6C1-F5DC-5352A74DE9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738388-7810-D295-8163-3D7E548E99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F08F24-8E46-8620-7522-969C8D983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13968-66EE-4CF6-B8FA-A8B1DA5C6DE5}" type="datetime1">
              <a:rPr lang="en-US" smtClean="0"/>
              <a:t>7/25/24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38055A-4C76-BDE3-FFCF-3730DD6FB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86199" y="6356350"/>
            <a:ext cx="4385733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July 27, 2024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42FF27-3F6B-95B8-F6DF-47440EE2A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2877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FCE503-C110-954A-1B0B-D206EC662C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08A5C-3B7E-045D-B1C6-D9D08943EA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20A6BE-0E74-44EC-A1C2-C690BCB6B12D}" type="datetime1">
              <a:rPr lang="en-US" smtClean="0"/>
              <a:t>7/25/24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FDBA7-2884-7A99-A10C-FE63CC1538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62293-BBA2-4A7B-A9BF-DD60FF92DC87}" type="slidenum">
              <a:rPr lang="en-US" smtClean="0"/>
              <a:t>‹#›</a:t>
            </a:fld>
            <a:endParaRPr lang="en-US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C1ABCFE-9E3B-E74D-F670-C7C9757864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E640F3-A319-9577-8CFD-2B21DDA7F6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25FAAD1-9464-6D84-8DC7-C11298C59A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9676747" y="0"/>
            <a:ext cx="2514948" cy="2174333"/>
            <a:chOff x="-305" y="-4155"/>
            <a:chExt cx="2514948" cy="2174333"/>
          </a:xfrm>
        </p:grpSpPr>
        <p:sp>
          <p:nvSpPr>
            <p:cNvPr id="10" name="Freeform: Shape 2072">
              <a:extLst>
                <a:ext uri="{FF2B5EF4-FFF2-40B4-BE49-F238E27FC236}">
                  <a16:creationId xmlns:a16="http://schemas.microsoft.com/office/drawing/2014/main" id="{6A803560-A510-0A53-1452-EB72AD670C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2073">
              <a:extLst>
                <a:ext uri="{FF2B5EF4-FFF2-40B4-BE49-F238E27FC236}">
                  <a16:creationId xmlns:a16="http://schemas.microsoft.com/office/drawing/2014/main" id="{7198DB09-17B6-9C03-5872-B7F2CEEF5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2074">
              <a:extLst>
                <a:ext uri="{FF2B5EF4-FFF2-40B4-BE49-F238E27FC236}">
                  <a16:creationId xmlns:a16="http://schemas.microsoft.com/office/drawing/2014/main" id="{A633C632-7709-287D-2394-147A79BA24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3" name="Freeform: Shape 2075">
              <a:extLst>
                <a:ext uri="{FF2B5EF4-FFF2-40B4-BE49-F238E27FC236}">
                  <a16:creationId xmlns:a16="http://schemas.microsoft.com/office/drawing/2014/main" id="{1C8EAA01-4CD0-C29F-5E51-7A44428BBA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3D30015-427E-53E9-C8B6-64B8335A41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-305" y="4322879"/>
            <a:ext cx="3378428" cy="2535121"/>
            <a:chOff x="-305" y="-1"/>
            <a:chExt cx="3832880" cy="2876136"/>
          </a:xfrm>
        </p:grpSpPr>
        <p:sp>
          <p:nvSpPr>
            <p:cNvPr id="15" name="Freeform: Shape 2078">
              <a:extLst>
                <a:ext uri="{FF2B5EF4-FFF2-40B4-BE49-F238E27FC236}">
                  <a16:creationId xmlns:a16="http://schemas.microsoft.com/office/drawing/2014/main" id="{606B653C-9EA5-E468-15A2-8B82D214F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2079">
              <a:extLst>
                <a:ext uri="{FF2B5EF4-FFF2-40B4-BE49-F238E27FC236}">
                  <a16:creationId xmlns:a16="http://schemas.microsoft.com/office/drawing/2014/main" id="{5DBBED01-AA2C-7BD3-9F17-98133DD9CE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Freeform: Shape 2080">
              <a:extLst>
                <a:ext uri="{FF2B5EF4-FFF2-40B4-BE49-F238E27FC236}">
                  <a16:creationId xmlns:a16="http://schemas.microsoft.com/office/drawing/2014/main" id="{03E7198C-1A5F-55A8-26EE-FF98D9A3AD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Freeform: Shape 2081">
              <a:extLst>
                <a:ext uri="{FF2B5EF4-FFF2-40B4-BE49-F238E27FC236}">
                  <a16:creationId xmlns:a16="http://schemas.microsoft.com/office/drawing/2014/main" id="{FD1B85B4-7369-E708-C908-C4BBC24271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2D71554A-BF5B-F521-118B-9C27DC72DC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July 27, 2024</a:t>
            </a:r>
          </a:p>
        </p:txBody>
      </p:sp>
      <p:sp>
        <p:nvSpPr>
          <p:cNvPr id="22" name="Title Placeholder 21">
            <a:extLst>
              <a:ext uri="{FF2B5EF4-FFF2-40B4-BE49-F238E27FC236}">
                <a16:creationId xmlns:a16="http://schemas.microsoft.com/office/drawing/2014/main" id="{3ADA9F36-C7DA-9281-8FFD-E101EC8A7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8F15B9A-BF7A-8214-0295-830A729C3996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019273" y="5228160"/>
            <a:ext cx="2171812" cy="162568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50DB01F-C058-6400-6DA1-0EEB7B97826D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381000" y="5590439"/>
            <a:ext cx="1257365" cy="100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869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302FBE-0D3D-8ADD-22FF-CC7784D21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6B82BF-D335-D091-21AC-CEDC167825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04FCF8-0468-0B98-0780-7B739F2EBD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F91CE5-1AB4-3744-A059-252CF5D2E74D}" type="datetimeFigureOut">
              <a:rPr lang="en-US" smtClean="0"/>
              <a:t>7/25/24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F2B9F-C0C7-07D3-7E74-514B04C945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F70171-A285-7620-4DBD-AD67856856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55A0B-DCFB-F346-ACCF-91AB1CC587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542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mikefrobbins.com/" TargetMode="External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mikefrobbins" TargetMode="External"/><Relationship Id="rId5" Type="http://schemas.openxmlformats.org/officeDocument/2006/relationships/hyperlink" Target="http://www.linkedin.com/in/mikefrobbins" TargetMode="External"/><Relationship Id="rId4" Type="http://schemas.openxmlformats.org/officeDocument/2006/relationships/hyperlink" Target="http://twitter.com/mikefrobbins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manning.com/hicks/" TargetMode="External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hyperlink" Target="http://www.sapien.com/books_training/Windows-PowerShell-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eanpub.com/powershell-conference-book" TargetMode="External"/><Relationship Id="rId5" Type="http://schemas.openxmlformats.org/officeDocument/2006/relationships/image" Target="../media/image5.png"/><Relationship Id="rId4" Type="http://schemas.openxmlformats.org/officeDocument/2006/relationships/hyperlink" Target="https://leanpub.com/powershell101" TargetMode="External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90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91" name="Group 2074">
            <a:extLst>
              <a:ext uri="{FF2B5EF4-FFF2-40B4-BE49-F238E27FC236}">
                <a16:creationId xmlns:a16="http://schemas.microsoft.com/office/drawing/2014/main" id="{DD2D4766-1D6B-4DC4-A102-D4107A01B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88952" cy="6858000"/>
            <a:chOff x="651279" y="598259"/>
            <a:chExt cx="10889442" cy="5680742"/>
          </a:xfrm>
        </p:grpSpPr>
        <p:sp>
          <p:nvSpPr>
            <p:cNvPr id="2076" name="Color">
              <a:extLst>
                <a:ext uri="{FF2B5EF4-FFF2-40B4-BE49-F238E27FC236}">
                  <a16:creationId xmlns:a16="http://schemas.microsoft.com/office/drawing/2014/main" id="{4DDFFE1E-C938-4F4A-9E1B-22A863B180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92" name="Color">
              <a:extLst>
                <a:ext uri="{FF2B5EF4-FFF2-40B4-BE49-F238E27FC236}">
                  <a16:creationId xmlns:a16="http://schemas.microsoft.com/office/drawing/2014/main" id="{4CE7EE72-F529-4594-8F11-F343AC20B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" name="Picture 2" descr="A person talking to another person&#10;&#10;Description automatically generated">
            <a:extLst>
              <a:ext uri="{FF2B5EF4-FFF2-40B4-BE49-F238E27FC236}">
                <a16:creationId xmlns:a16="http://schemas.microsoft.com/office/drawing/2014/main" id="{09B58571-973B-E98D-6C3D-DA1E1D3B8D44}"/>
              </a:ext>
            </a:extLst>
          </p:cNvPr>
          <p:cNvPicPr>
            <a:picLocks/>
          </p:cNvPicPr>
          <p:nvPr/>
        </p:nvPicPr>
        <p:blipFill rotWithShape="1">
          <a:blip r:embed="rId3"/>
          <a:srcRect t="15384" r="-2" b="15383"/>
          <a:stretch/>
        </p:blipFill>
        <p:spPr>
          <a:xfrm>
            <a:off x="627542" y="1579436"/>
            <a:ext cx="4756760" cy="218996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2093" name="Group 2078">
            <a:extLst>
              <a:ext uri="{FF2B5EF4-FFF2-40B4-BE49-F238E27FC236}">
                <a16:creationId xmlns:a16="http://schemas.microsoft.com/office/drawing/2014/main" id="{E27AF472-EAE3-4572-AB69-B92BD10DBC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24" y="0"/>
            <a:ext cx="12188952" cy="6858000"/>
            <a:chOff x="0" y="0"/>
            <a:chExt cx="12188952" cy="6858000"/>
          </a:xfrm>
        </p:grpSpPr>
        <p:sp>
          <p:nvSpPr>
            <p:cNvPr id="2080" name="Freeform: Shape 2079">
              <a:extLst>
                <a:ext uri="{FF2B5EF4-FFF2-40B4-BE49-F238E27FC236}">
                  <a16:creationId xmlns:a16="http://schemas.microsoft.com/office/drawing/2014/main" id="{BF4DB9D2-6215-420C-874C-82EADF8C6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4" name="Freeform: Shape 2080">
              <a:extLst>
                <a:ext uri="{FF2B5EF4-FFF2-40B4-BE49-F238E27FC236}">
                  <a16:creationId xmlns:a16="http://schemas.microsoft.com/office/drawing/2014/main" id="{1F003139-C97C-44FA-B139-32E4DFDCE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5" name="Freeform: Shape 2081">
              <a:extLst>
                <a:ext uri="{FF2B5EF4-FFF2-40B4-BE49-F238E27FC236}">
                  <a16:creationId xmlns:a16="http://schemas.microsoft.com/office/drawing/2014/main" id="{5CE4DD6E-8CEA-45EE-B630-DBC22144D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6" name="Freeform: Shape 2082">
              <a:extLst>
                <a:ext uri="{FF2B5EF4-FFF2-40B4-BE49-F238E27FC236}">
                  <a16:creationId xmlns:a16="http://schemas.microsoft.com/office/drawing/2014/main" id="{A4372F7F-AA3C-470B-AA61-7C35B7722C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7" name="Freeform: Shape 2083">
              <a:extLst>
                <a:ext uri="{FF2B5EF4-FFF2-40B4-BE49-F238E27FC236}">
                  <a16:creationId xmlns:a16="http://schemas.microsoft.com/office/drawing/2014/main" id="{34B605BF-D199-43DD-9328-E99F2ADFC6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8" name="Freeform: Shape 2084">
              <a:extLst>
                <a:ext uri="{FF2B5EF4-FFF2-40B4-BE49-F238E27FC236}">
                  <a16:creationId xmlns:a16="http://schemas.microsoft.com/office/drawing/2014/main" id="{E5D42A77-7336-4A35-8922-8098A16AA2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099" name="Freeform: Shape 2085">
              <a:extLst>
                <a:ext uri="{FF2B5EF4-FFF2-40B4-BE49-F238E27FC236}">
                  <a16:creationId xmlns:a16="http://schemas.microsoft.com/office/drawing/2014/main" id="{7401EE7D-B85D-4C10-AB8C-71884EFB1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2D87FD35-6C7E-40F9-372C-761D15E29059}"/>
              </a:ext>
            </a:extLst>
          </p:cNvPr>
          <p:cNvSpPr txBox="1"/>
          <p:nvPr/>
        </p:nvSpPr>
        <p:spPr>
          <a:xfrm>
            <a:off x="5849141" y="2084683"/>
            <a:ext cx="5517750" cy="168471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Automate Azure resources at scale with Azure PowerShell</a:t>
            </a:r>
          </a:p>
        </p:txBody>
      </p:sp>
      <p:sp>
        <p:nvSpPr>
          <p:cNvPr id="8" name="Subtitle 3">
            <a:extLst>
              <a:ext uri="{FF2B5EF4-FFF2-40B4-BE49-F238E27FC236}">
                <a16:creationId xmlns:a16="http://schemas.microsoft.com/office/drawing/2014/main" id="{89E24568-B3E2-549E-86C8-62A3B5A623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4360" y="4991571"/>
            <a:ext cx="3907312" cy="35726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July 27, 2024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EE3A5A-98D5-07CE-E032-7D7BD8EB8409}"/>
              </a:ext>
            </a:extLst>
          </p:cNvPr>
          <p:cNvSpPr txBox="1"/>
          <p:nvPr/>
        </p:nvSpPr>
        <p:spPr>
          <a:xfrm>
            <a:off x="648875" y="3948990"/>
            <a:ext cx="4756760" cy="5808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Mike F. Robbins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B58D7F1-B24A-2E96-35A8-AAE93502D9D6}"/>
              </a:ext>
            </a:extLst>
          </p:cNvPr>
          <p:cNvSpPr txBox="1"/>
          <p:nvPr/>
        </p:nvSpPr>
        <p:spPr>
          <a:xfrm>
            <a:off x="567996" y="4419027"/>
            <a:ext cx="4756760" cy="5808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dirty="0">
                <a:solidFill>
                  <a:schemeClr val="bg1"/>
                </a:solidFill>
                <a:ea typeface="Microsoft YaHei" panose="020B0503020204020204" pitchFamily="34" charset="-122"/>
                <a:cs typeface="Jaini" pitchFamily="2" charset="0"/>
              </a:rPr>
              <a:t>@</a:t>
            </a:r>
            <a:r>
              <a:rPr lang="en-US" sz="3600" dirty="0" err="1">
                <a:solidFill>
                  <a:schemeClr val="bg1"/>
                </a:solidFill>
                <a:ea typeface="Microsoft YaHei" panose="020B0503020204020204" pitchFamily="34" charset="-122"/>
                <a:cs typeface="Jaini" pitchFamily="2" charset="0"/>
              </a:rPr>
              <a:t>mikefrobbins</a:t>
            </a:r>
            <a:endParaRPr lang="en-US" sz="3600" dirty="0">
              <a:solidFill>
                <a:schemeClr val="bg1"/>
              </a:solidFill>
              <a:ea typeface="Microsoft YaHei" panose="020B0503020204020204" pitchFamily="34" charset="-122"/>
              <a:cs typeface="Jaini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99339AE-EF3E-CCFC-9FBF-8EDA512CF7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2542" y="5202827"/>
            <a:ext cx="2171812" cy="16256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B03CB90-6A1A-B4A6-4AC5-BFEF0E0CB2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5631" y="3769402"/>
            <a:ext cx="1257365" cy="1003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765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1FE36E-9485-BD8C-1E61-2E26699ED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Get-Contact –Identity 'Presenter'</a:t>
            </a:r>
          </a:p>
        </p:txBody>
      </p:sp>
      <p:pic>
        <p:nvPicPr>
          <p:cNvPr id="6" name="Picture 5" descr="Sunlit desk">
            <a:extLst>
              <a:ext uri="{FF2B5EF4-FFF2-40B4-BE49-F238E27FC236}">
                <a16:creationId xmlns:a16="http://schemas.microsoft.com/office/drawing/2014/main" id="{F40AE8F0-4EF2-8E40-D13C-F49E29428D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954" r="32714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B6ED4-4466-6B18-5906-A0298B18DE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200"/>
              <a:t>Blog: </a:t>
            </a:r>
            <a:r>
              <a:rPr lang="en-US" sz="2200">
                <a:hlinkClick r:id="rId3"/>
              </a:rPr>
              <a:t>mikefrobbins.com</a:t>
            </a:r>
            <a:endParaRPr lang="en-US" sz="2200"/>
          </a:p>
          <a:p>
            <a:r>
              <a:rPr lang="en-US" sz="2200"/>
              <a:t>Twitter: </a:t>
            </a:r>
            <a:r>
              <a:rPr lang="en-US" sz="2200">
                <a:hlinkClick r:id="rId4"/>
              </a:rPr>
              <a:t>@mikefrobbins</a:t>
            </a:r>
            <a:endParaRPr lang="en-US" sz="2200"/>
          </a:p>
          <a:p>
            <a:r>
              <a:rPr lang="en-US" sz="2200"/>
              <a:t>LinkedIn: </a:t>
            </a:r>
            <a:r>
              <a:rPr lang="en-US" sz="2200">
                <a:hlinkClick r:id="rId5"/>
              </a:rPr>
              <a:t>www.linkedin.com/in/mikefrobbins</a:t>
            </a:r>
            <a:endParaRPr lang="en-US" sz="2200"/>
          </a:p>
          <a:p>
            <a:r>
              <a:rPr lang="en-US" sz="2200"/>
              <a:t>GitHub: </a:t>
            </a:r>
            <a:r>
              <a:rPr lang="en-US" sz="2200">
                <a:hlinkClick r:id="rId6"/>
              </a:rPr>
              <a:t>github.com/mikefrobbins</a:t>
            </a:r>
            <a:endParaRPr lang="en-US" sz="22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BEC7CA-B3BD-4055-D452-64B258B3C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97762" y="6356350"/>
            <a:ext cx="41148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July 27, 2024</a:t>
            </a:r>
          </a:p>
        </p:txBody>
      </p:sp>
    </p:spTree>
    <p:extLst>
      <p:ext uri="{BB962C8B-B14F-4D97-AF65-F5344CB8AC3E}">
        <p14:creationId xmlns:p14="http://schemas.microsoft.com/office/powerpoint/2010/main" val="3591683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4469056-D581-421C-80DD-CCE96ECB3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4A70E4-BE0A-6AF6-37BF-21F5C406A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381000"/>
            <a:ext cx="3475383" cy="1968373"/>
          </a:xfrm>
        </p:spPr>
        <p:txBody>
          <a:bodyPr anchor="ctr">
            <a:normAutofit/>
          </a:bodyPr>
          <a:lstStyle/>
          <a:p>
            <a:r>
              <a:rPr lang="en-US" sz="3400"/>
              <a:t>Get-Help –Name 'about_Presenter'</a:t>
            </a:r>
          </a:p>
        </p:txBody>
      </p:sp>
      <p:sp>
        <p:nvSpPr>
          <p:cNvPr id="20" name="sketch line">
            <a:extLst>
              <a:ext uri="{FF2B5EF4-FFF2-40B4-BE49-F238E27FC236}">
                <a16:creationId xmlns:a16="http://schemas.microsoft.com/office/drawing/2014/main" id="{276A54DD-7E68-43B8-A73D-2B9A1AE31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566159" y="1353312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C940E-C4C4-EB82-0616-1A38D7CF5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4613" y="381000"/>
            <a:ext cx="6966451" cy="1968373"/>
          </a:xfrm>
        </p:spPr>
        <p:txBody>
          <a:bodyPr anchor="ctr">
            <a:normAutofit/>
          </a:bodyPr>
          <a:lstStyle/>
          <a:p>
            <a:r>
              <a:rPr lang="en-US" sz="2200"/>
              <a:t>Mike F. Robbins</a:t>
            </a:r>
          </a:p>
          <a:p>
            <a:r>
              <a:rPr lang="en-US" sz="2200"/>
              <a:t>Lead docs writer for Azure PowerShell at Microsoft</a:t>
            </a:r>
          </a:p>
        </p:txBody>
      </p:sp>
      <p:pic>
        <p:nvPicPr>
          <p:cNvPr id="7" name="Picture 6">
            <a:hlinkClick r:id="rId2"/>
            <a:extLst>
              <a:ext uri="{FF2B5EF4-FFF2-40B4-BE49-F238E27FC236}">
                <a16:creationId xmlns:a16="http://schemas.microsoft.com/office/drawing/2014/main" id="{69033293-95CF-AFF8-D3A6-735D4055B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5150" y="2610545"/>
            <a:ext cx="2529870" cy="3609280"/>
          </a:xfrm>
          <a:prstGeom prst="rect">
            <a:avLst/>
          </a:prstGeom>
        </p:spPr>
      </p:pic>
      <p:pic>
        <p:nvPicPr>
          <p:cNvPr id="6" name="Content Placeholder 3">
            <a:hlinkClick r:id="rId4"/>
            <a:extLst>
              <a:ext uri="{FF2B5EF4-FFF2-40B4-BE49-F238E27FC236}">
                <a16:creationId xmlns:a16="http://schemas.microsoft.com/office/drawing/2014/main" id="{48380736-7A98-2D2D-AF2F-E7745C9F34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226534" y="2610545"/>
            <a:ext cx="2776369" cy="3609280"/>
          </a:xfrm>
          <a:prstGeom prst="rect">
            <a:avLst/>
          </a:prstGeom>
        </p:spPr>
      </p:pic>
      <p:pic>
        <p:nvPicPr>
          <p:cNvPr id="5" name="Picture 4">
            <a:hlinkClick r:id="rId6"/>
            <a:extLst>
              <a:ext uri="{FF2B5EF4-FFF2-40B4-BE49-F238E27FC236}">
                <a16:creationId xmlns:a16="http://schemas.microsoft.com/office/drawing/2014/main" id="{F9E5197A-B469-BD63-8F3A-23DF563F81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20552" y="2610545"/>
            <a:ext cx="2805139" cy="3609280"/>
          </a:xfrm>
          <a:prstGeom prst="rect">
            <a:avLst/>
          </a:prstGeom>
        </p:spPr>
      </p:pic>
      <p:pic>
        <p:nvPicPr>
          <p:cNvPr id="8" name="Picture 7">
            <a:hlinkClick r:id="rId8"/>
            <a:extLst>
              <a:ext uri="{FF2B5EF4-FFF2-40B4-BE49-F238E27FC236}">
                <a16:creationId xmlns:a16="http://schemas.microsoft.com/office/drawing/2014/main" id="{CBA5DF73-6B95-86E0-522B-72C88401879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74480" y="2642560"/>
            <a:ext cx="2843784" cy="354525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083F07-EAA9-082A-6B9A-BDF505355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July 27, 2024</a:t>
            </a:r>
          </a:p>
        </p:txBody>
      </p:sp>
    </p:spTree>
    <p:extLst>
      <p:ext uri="{BB962C8B-B14F-4D97-AF65-F5344CB8AC3E}">
        <p14:creationId xmlns:p14="http://schemas.microsoft.com/office/powerpoint/2010/main" val="382441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4B22D6-5D0F-58D6-C312-7EEC3376F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Introduction to Azure PowerShell</a:t>
            </a:r>
          </a:p>
        </p:txBody>
      </p:sp>
      <p:pic>
        <p:nvPicPr>
          <p:cNvPr id="6" name="Picture 5" descr="Blue digital binary data on a screen">
            <a:extLst>
              <a:ext uri="{FF2B5EF4-FFF2-40B4-BE49-F238E27FC236}">
                <a16:creationId xmlns:a16="http://schemas.microsoft.com/office/drawing/2014/main" id="{10D00A68-F085-4A0B-0474-62595BB8506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484" r="25316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682EA-D51B-80C5-06B8-0FAE38D597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000"/>
              <a:t>Azure PowerShell</a:t>
            </a:r>
          </a:p>
          <a:p>
            <a:r>
              <a:rPr lang="en-US" sz="2000"/>
              <a:t>The Az PowerShell module</a:t>
            </a:r>
          </a:p>
          <a:p>
            <a:r>
              <a:rPr lang="en-US" sz="2000"/>
              <a:t>The AzPreview PowerShell module</a:t>
            </a:r>
          </a:p>
          <a:p>
            <a:r>
              <a:rPr lang="en-US" sz="2000"/>
              <a:t>The AzureRM PowerShell module</a:t>
            </a:r>
          </a:p>
          <a:p>
            <a:r>
              <a:rPr lang="en-US" sz="2000"/>
              <a:t>The Azure PowerShell module</a:t>
            </a:r>
          </a:p>
          <a:p>
            <a:r>
              <a:rPr lang="en-US" sz="2000"/>
              <a:t>Azure-related PowerShell modules (not part of Azure PowerShell)</a:t>
            </a:r>
          </a:p>
          <a:p>
            <a:pPr lvl="1"/>
            <a:r>
              <a:rPr lang="en-US" sz="2000"/>
              <a:t>Azure Stack, Entra, Microsoft Graph, MSOnline, AzureAD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45ED90-35BF-85E4-D5D1-92B669783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97762" y="6356350"/>
            <a:ext cx="41148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July 27, 2024</a:t>
            </a:r>
          </a:p>
        </p:txBody>
      </p:sp>
    </p:spTree>
    <p:extLst>
      <p:ext uri="{BB962C8B-B14F-4D97-AF65-F5344CB8AC3E}">
        <p14:creationId xmlns:p14="http://schemas.microsoft.com/office/powerpoint/2010/main" val="2211624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B5E2835-4E47-45B3-9CFE-732FF7B05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714D4E-4F0B-42A5-C282-BB3071A88E0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6483"/>
          <a:stretch/>
        </p:blipFill>
        <p:spPr>
          <a:xfrm>
            <a:off x="3242695" y="10"/>
            <a:ext cx="8949307" cy="6857990"/>
          </a:xfrm>
          <a:custGeom>
            <a:avLst/>
            <a:gdLst/>
            <a:ahLst/>
            <a:cxnLst/>
            <a:rect l="l" t="t" r="r" b="b"/>
            <a:pathLst>
              <a:path w="8949307" h="6858000">
                <a:moveTo>
                  <a:pt x="0" y="0"/>
                </a:moveTo>
                <a:lnTo>
                  <a:pt x="8949307" y="0"/>
                </a:lnTo>
                <a:lnTo>
                  <a:pt x="8949307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9" y="4741056"/>
                  <a:pt x="1212979" y="3429000"/>
                </a:cubicBezTo>
                <a:cubicBezTo>
                  <a:pt x="1212979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5B45AD5D-AA52-4F7B-9362-576A39AD9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D5D5D5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4" name="Freeform: Shape 20">
            <a:extLst>
              <a:ext uri="{FF2B5EF4-FFF2-40B4-BE49-F238E27FC236}">
                <a16:creationId xmlns:a16="http://schemas.microsoft.com/office/drawing/2014/main" id="{AEDD7960-4866-4399-BEF6-DD1431AB4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CAC01E-6B15-4652-9BED-444ACBBED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5728"/>
          </a:xfrm>
        </p:spPr>
        <p:txBody>
          <a:bodyPr anchor="b">
            <a:normAutofit/>
          </a:bodyPr>
          <a:lstStyle/>
          <a:p>
            <a:r>
              <a:rPr lang="en-US" sz="2800"/>
              <a:t>Commands in the Az PowerShell module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C07D9-E717-CE98-853A-EEEB3CF3C8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 dirty="0"/>
              <a:t>Total commands: 7735</a:t>
            </a:r>
          </a:p>
          <a:p>
            <a:r>
              <a:rPr lang="en-US" sz="1700" dirty="0"/>
              <a:t>Modules: 175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81CDF4-92E8-8721-6DEC-A6D5201C7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chemeClr val="bg1"/>
                </a:solidFill>
              </a:rPr>
              <a:t>July 27, 2024</a:t>
            </a:r>
          </a:p>
        </p:txBody>
      </p:sp>
    </p:spTree>
    <p:extLst>
      <p:ext uri="{BB962C8B-B14F-4D97-AF65-F5344CB8AC3E}">
        <p14:creationId xmlns:p14="http://schemas.microsoft.com/office/powerpoint/2010/main" val="4216253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AA5BF-3578-C7A6-DF3C-26438B707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3878" y="741391"/>
            <a:ext cx="4491821" cy="1616203"/>
          </a:xfrm>
        </p:spPr>
        <p:txBody>
          <a:bodyPr anchor="b">
            <a:normAutofit/>
          </a:bodyPr>
          <a:lstStyle/>
          <a:p>
            <a:r>
              <a:rPr lang="en-US" sz="3200"/>
              <a:t>Azure PowerShell Support lifecycle</a:t>
            </a:r>
          </a:p>
        </p:txBody>
      </p:sp>
      <p:pic>
        <p:nvPicPr>
          <p:cNvPr id="6" name="Picture 5" descr="Front steps and columns of a majestic city building">
            <a:extLst>
              <a:ext uri="{FF2B5EF4-FFF2-40B4-BE49-F238E27FC236}">
                <a16:creationId xmlns:a16="http://schemas.microsoft.com/office/drawing/2014/main" id="{BB717575-3D8B-D205-A584-D784868BF96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159" r="21507" b="-1"/>
          <a:stretch/>
        </p:blipFill>
        <p:spPr>
          <a:xfrm>
            <a:off x="20" y="10"/>
            <a:ext cx="6095980" cy="685799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5EFBDE31-BB3E-6CFC-23CD-B5976DA38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3362" cy="6858000"/>
            <a:chOff x="12068638" y="0"/>
            <a:chExt cx="123362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80A60EC-72BB-121F-556A-E2837FD99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0"/>
              <a:ext cx="123362" cy="68580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91A2FAE-D41C-FF5D-B0A0-7808248ED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68638" y="4139706"/>
              <a:ext cx="123362" cy="2718294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1178B4-DD30-F446-573A-A70C86C351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3878" y="2533476"/>
            <a:ext cx="4491820" cy="3447832"/>
          </a:xfrm>
        </p:spPr>
        <p:txBody>
          <a:bodyPr anchor="t">
            <a:normAutofit/>
          </a:bodyPr>
          <a:lstStyle/>
          <a:p>
            <a:r>
              <a:rPr lang="en-US" sz="1700"/>
              <a:t>Follows Semantic versioning (major.minor.path)</a:t>
            </a:r>
          </a:p>
          <a:p>
            <a:pPr lvl="1"/>
            <a:r>
              <a:rPr lang="en-US" sz="1700"/>
              <a:t>Major versions – Breaking changes</a:t>
            </a:r>
          </a:p>
          <a:p>
            <a:pPr lvl="1"/>
            <a:r>
              <a:rPr lang="en-US" sz="1700"/>
              <a:t>Minor versions – Backwards compatible updates</a:t>
            </a:r>
          </a:p>
          <a:p>
            <a:pPr lvl="1"/>
            <a:r>
              <a:rPr lang="en-US" sz="1700"/>
              <a:t>Patch versions – Security fixes</a:t>
            </a:r>
          </a:p>
          <a:p>
            <a:r>
              <a:rPr lang="en-US" sz="1700"/>
              <a:t>Module version types</a:t>
            </a:r>
          </a:p>
          <a:p>
            <a:pPr lvl="1"/>
            <a:r>
              <a:rPr lang="en-US" sz="1700"/>
              <a:t>Generally available (GA)</a:t>
            </a:r>
          </a:p>
          <a:p>
            <a:pPr lvl="1"/>
            <a:r>
              <a:rPr lang="en-US" sz="1700"/>
              <a:t>Preview</a:t>
            </a:r>
          </a:p>
          <a:p>
            <a:pPr lvl="1"/>
            <a:r>
              <a:rPr lang="en-US" sz="1700"/>
              <a:t>Feature preview</a:t>
            </a:r>
          </a:p>
          <a:p>
            <a:r>
              <a:rPr lang="en-US" sz="1700"/>
              <a:t>Az versus AzPreview module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AC7E8E-DB9E-BEC4-1B78-D70889D79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23878" y="6356350"/>
            <a:ext cx="2688611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July 27, 2024</a:t>
            </a:r>
          </a:p>
        </p:txBody>
      </p:sp>
    </p:spTree>
    <p:extLst>
      <p:ext uri="{BB962C8B-B14F-4D97-AF65-F5344CB8AC3E}">
        <p14:creationId xmlns:p14="http://schemas.microsoft.com/office/powerpoint/2010/main" val="2320451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B83551-4DC0-9D35-7F1A-FAEBB3CC0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4600"/>
              <a:t>Azure PowerShell Support lifecycle (more)</a:t>
            </a:r>
          </a:p>
        </p:txBody>
      </p:sp>
      <p:pic>
        <p:nvPicPr>
          <p:cNvPr id="15" name="Picture 14" descr="Abstract background of motion lines">
            <a:extLst>
              <a:ext uri="{FF2B5EF4-FFF2-40B4-BE49-F238E27FC236}">
                <a16:creationId xmlns:a16="http://schemas.microsoft.com/office/drawing/2014/main" id="{7B1C9C58-3CA1-52AB-968A-A4D95FB8D2D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504" r="40165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2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F7EE4-5D53-41FC-C9AB-C40A11B91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200"/>
              <a:t>Release cadence</a:t>
            </a:r>
          </a:p>
          <a:p>
            <a:r>
              <a:rPr lang="en-US" sz="2200"/>
              <a:t>Support of releases</a:t>
            </a:r>
          </a:p>
          <a:p>
            <a:pPr lvl="1"/>
            <a:r>
              <a:rPr lang="en-US" sz="2200"/>
              <a:t>Standard term support (STS)</a:t>
            </a:r>
          </a:p>
          <a:p>
            <a:pPr lvl="1"/>
            <a:r>
              <a:rPr lang="en-US" sz="2200"/>
              <a:t>Long term support (LTS)</a:t>
            </a:r>
          </a:p>
          <a:p>
            <a:r>
              <a:rPr lang="en-US" sz="2200"/>
              <a:t>Breaking changes</a:t>
            </a:r>
          </a:p>
          <a:p>
            <a:r>
              <a:rPr lang="en-US" sz="2200"/>
              <a:t>Supported environments</a:t>
            </a:r>
          </a:p>
          <a:p>
            <a:endParaRPr lang="en-US" sz="22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B660FE-131B-E594-94C2-3DA4E0627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97762" y="6356350"/>
            <a:ext cx="41148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July 27, 2024</a:t>
            </a:r>
          </a:p>
        </p:txBody>
      </p:sp>
    </p:spTree>
    <p:extLst>
      <p:ext uri="{BB962C8B-B14F-4D97-AF65-F5344CB8AC3E}">
        <p14:creationId xmlns:p14="http://schemas.microsoft.com/office/powerpoint/2010/main" val="2608962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3C510B-61F7-8FA8-931E-C9560E5C02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Getting Started with Azure PowerShell</a:t>
            </a:r>
          </a:p>
        </p:txBody>
      </p:sp>
      <p:pic>
        <p:nvPicPr>
          <p:cNvPr id="22" name="Picture 21" descr="Illuminated server room panel">
            <a:extLst>
              <a:ext uri="{FF2B5EF4-FFF2-40B4-BE49-F238E27FC236}">
                <a16:creationId xmlns:a16="http://schemas.microsoft.com/office/drawing/2014/main" id="{448CFACA-2A9C-A22D-AA3A-155EE9DD7D5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3969" r="30699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04D234-9936-D136-E474-34C3D557B1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1700"/>
              <a:t>Prerequisites</a:t>
            </a:r>
          </a:p>
          <a:p>
            <a:pPr lvl="1"/>
            <a:r>
              <a:rPr lang="en-US" sz="1700"/>
              <a:t>An Azure subscription</a:t>
            </a:r>
          </a:p>
          <a:p>
            <a:r>
              <a:rPr lang="en-US" sz="1700"/>
              <a:t>Options for using Azure PowerShell</a:t>
            </a:r>
          </a:p>
          <a:p>
            <a:pPr lvl="1"/>
            <a:r>
              <a:rPr lang="en-US" sz="1700"/>
              <a:t>Azure Cloud Shell</a:t>
            </a:r>
          </a:p>
          <a:p>
            <a:pPr lvl="2"/>
            <a:r>
              <a:rPr lang="en-US" sz="1700"/>
              <a:t>Web browser</a:t>
            </a:r>
          </a:p>
          <a:p>
            <a:pPr lvl="2"/>
            <a:r>
              <a:rPr lang="en-US" sz="1700"/>
              <a:t>Windows Terminal</a:t>
            </a:r>
          </a:p>
          <a:p>
            <a:pPr lvl="1"/>
            <a:r>
              <a:rPr lang="en-US" sz="1700"/>
              <a:t>Local installation</a:t>
            </a:r>
          </a:p>
          <a:p>
            <a:pPr lvl="2"/>
            <a:r>
              <a:rPr lang="en-US" sz="1700"/>
              <a:t>A Windows, Linux, or macOS system</a:t>
            </a:r>
          </a:p>
          <a:p>
            <a:pPr lvl="2"/>
            <a:r>
              <a:rPr lang="en-US" sz="1700"/>
              <a:t>PowerShell 7 (Windows PowerShell 5.1 is also supported)</a:t>
            </a:r>
          </a:p>
          <a:p>
            <a:pPr lvl="1"/>
            <a:r>
              <a:rPr lang="en-US" sz="1700"/>
              <a:t>Docker container</a:t>
            </a:r>
          </a:p>
          <a:p>
            <a:endParaRPr lang="en-US" sz="170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567E0B-716E-D2E9-EE2E-3A7FFE5447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97762" y="6356350"/>
            <a:ext cx="41148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July 27, 2024</a:t>
            </a:r>
          </a:p>
        </p:txBody>
      </p:sp>
    </p:spTree>
    <p:extLst>
      <p:ext uri="{BB962C8B-B14F-4D97-AF65-F5344CB8AC3E}">
        <p14:creationId xmlns:p14="http://schemas.microsoft.com/office/powerpoint/2010/main" val="306438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14E31D-A469-1A4F-40BE-F98093395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Authentication</a:t>
            </a:r>
          </a:p>
        </p:txBody>
      </p:sp>
      <p:pic>
        <p:nvPicPr>
          <p:cNvPr id="14" name="Picture 13" descr="Padlock on computer motherboard">
            <a:extLst>
              <a:ext uri="{FF2B5EF4-FFF2-40B4-BE49-F238E27FC236}">
                <a16:creationId xmlns:a16="http://schemas.microsoft.com/office/drawing/2014/main" id="{D840CEC2-AFA5-0387-E40F-623C849C84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5658" r="39011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4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31DDFF-D517-D8CD-4031-DFD209FB05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000"/>
              <a:t>Interactive</a:t>
            </a:r>
          </a:p>
          <a:p>
            <a:pPr lvl="1"/>
            <a:r>
              <a:rPr lang="en-US" sz="2000"/>
              <a:t>Connect-AzAccount</a:t>
            </a:r>
          </a:p>
          <a:p>
            <a:pPr lvl="1"/>
            <a:r>
              <a:rPr lang="en-US" sz="2000"/>
              <a:t>New login experience</a:t>
            </a:r>
          </a:p>
          <a:p>
            <a:pPr lvl="1"/>
            <a:r>
              <a:rPr lang="en-US" sz="2000"/>
              <a:t>Configure default subscription for login</a:t>
            </a:r>
          </a:p>
          <a:p>
            <a:pPr lvl="1"/>
            <a:r>
              <a:rPr lang="en-US" sz="2000"/>
              <a:t>Web Account Manager (WAM)</a:t>
            </a:r>
          </a:p>
          <a:p>
            <a:pPr lvl="1"/>
            <a:r>
              <a:rPr lang="en-US" sz="2000"/>
              <a:t>Browser based authentication</a:t>
            </a:r>
          </a:p>
          <a:p>
            <a:pPr lvl="1"/>
            <a:r>
              <a:rPr lang="en-US" sz="2000"/>
              <a:t>Device code authentication</a:t>
            </a:r>
          </a:p>
          <a:p>
            <a:r>
              <a:rPr lang="en-US" sz="2000"/>
              <a:t>Noninteractive</a:t>
            </a:r>
          </a:p>
          <a:p>
            <a:pPr lvl="1"/>
            <a:r>
              <a:rPr lang="en-US" sz="2000"/>
              <a:t>Service principal</a:t>
            </a:r>
          </a:p>
          <a:p>
            <a:pPr lvl="1"/>
            <a:r>
              <a:rPr lang="en-US" sz="2000"/>
              <a:t>Managed identity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F5A42B-C287-6009-4978-1D3998BCC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97762" y="6356350"/>
            <a:ext cx="41148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July 27, 2024</a:t>
            </a:r>
          </a:p>
        </p:txBody>
      </p:sp>
    </p:spTree>
    <p:extLst>
      <p:ext uri="{BB962C8B-B14F-4D97-AF65-F5344CB8AC3E}">
        <p14:creationId xmlns:p14="http://schemas.microsoft.com/office/powerpoint/2010/main" val="3620709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A38107-01DF-EDCC-6167-D4E91E047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 dirty="0"/>
              <a:t>Start-Process 'Demo'</a:t>
            </a:r>
          </a:p>
        </p:txBody>
      </p:sp>
      <p:pic>
        <p:nvPicPr>
          <p:cNvPr id="6" name="Picture 5" descr="White puzzle with one red piece">
            <a:extLst>
              <a:ext uri="{FF2B5EF4-FFF2-40B4-BE49-F238E27FC236}">
                <a16:creationId xmlns:a16="http://schemas.microsoft.com/office/drawing/2014/main" id="{2B2DA82F-3500-6BBB-D447-40C9F5111AF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649" r="3015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AD0F2F-5A92-BC49-991E-8EC1836993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200" dirty="0"/>
              <a:t>Create resources interactively</a:t>
            </a:r>
          </a:p>
          <a:p>
            <a:r>
              <a:rPr lang="en-US" sz="2200" dirty="0"/>
              <a:t>Create resources at scale</a:t>
            </a:r>
          </a:p>
          <a:p>
            <a:r>
              <a:rPr lang="en-US" sz="2000" dirty="0"/>
              <a:t>Demo Code: </a:t>
            </a:r>
            <a:r>
              <a:rPr lang="en-US" sz="2000" dirty="0" err="1"/>
              <a:t>github.com</a:t>
            </a:r>
            <a:r>
              <a:rPr lang="en-US" sz="2000" dirty="0"/>
              <a:t>/</a:t>
            </a:r>
            <a:r>
              <a:rPr lang="en-US" sz="2000" dirty="0" err="1"/>
              <a:t>mikefrobbins</a:t>
            </a:r>
            <a:r>
              <a:rPr lang="en-US" sz="2000" dirty="0"/>
              <a:t>/Presentations</a:t>
            </a:r>
          </a:p>
          <a:p>
            <a:endParaRPr lang="en-US" sz="22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BFAA38-AB7E-9759-9EC1-A21807A023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297762" y="6356350"/>
            <a:ext cx="4114800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July 27, 2024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21176A-AD3B-89BD-5DD6-2358EEBFFA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3801" y="3911936"/>
            <a:ext cx="2500627" cy="2500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283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5655</TotalTime>
  <Words>326</Words>
  <Application>Microsoft Macintosh PowerPoint</Application>
  <PresentationFormat>Widescreen</PresentationFormat>
  <Paragraphs>76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Microsoft YaHei</vt:lpstr>
      <vt:lpstr>Arial</vt:lpstr>
      <vt:lpstr>Calibri</vt:lpstr>
      <vt:lpstr>Calibri Light</vt:lpstr>
      <vt:lpstr>Office Theme</vt:lpstr>
      <vt:lpstr>Custom Design</vt:lpstr>
      <vt:lpstr>PowerPoint Presentation</vt:lpstr>
      <vt:lpstr>Get-Help –Name 'about_Presenter'</vt:lpstr>
      <vt:lpstr>Introduction to Azure PowerShell</vt:lpstr>
      <vt:lpstr>Commands in the Az PowerShell module</vt:lpstr>
      <vt:lpstr>Azure PowerShell Support lifecycle</vt:lpstr>
      <vt:lpstr>Azure PowerShell Support lifecycle (more)</vt:lpstr>
      <vt:lpstr>Getting Started with Azure PowerShell</vt:lpstr>
      <vt:lpstr>Authentication</vt:lpstr>
      <vt:lpstr>Start-Process 'Demo'</vt:lpstr>
      <vt:lpstr>Get-Contact –Identity 'Presenter'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Kenny Neal</dc:creator>
  <cp:lastModifiedBy>Mike Robbins</cp:lastModifiedBy>
  <cp:revision>105</cp:revision>
  <dcterms:created xsi:type="dcterms:W3CDTF">2023-07-23T23:39:02Z</dcterms:created>
  <dcterms:modified xsi:type="dcterms:W3CDTF">2024-07-25T22:05:47Z</dcterms:modified>
</cp:coreProperties>
</file>

<file path=docProps/thumbnail.jpeg>
</file>